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1" r:id="rId3"/>
    <p:sldId id="293" r:id="rId4"/>
    <p:sldId id="258" r:id="rId5"/>
    <p:sldId id="259" r:id="rId6"/>
    <p:sldId id="294" r:id="rId7"/>
    <p:sldId id="260" r:id="rId8"/>
    <p:sldId id="261" r:id="rId9"/>
    <p:sldId id="277" r:id="rId10"/>
    <p:sldId id="262" r:id="rId11"/>
    <p:sldId id="278" r:id="rId12"/>
    <p:sldId id="281" r:id="rId13"/>
    <p:sldId id="279" r:id="rId14"/>
    <p:sldId id="280" r:id="rId15"/>
    <p:sldId id="263" r:id="rId16"/>
    <p:sldId id="265" r:id="rId17"/>
    <p:sldId id="283" r:id="rId18"/>
    <p:sldId id="284" r:id="rId19"/>
    <p:sldId id="285" r:id="rId20"/>
    <p:sldId id="286" r:id="rId21"/>
    <p:sldId id="266" r:id="rId22"/>
    <p:sldId id="267" r:id="rId23"/>
    <p:sldId id="268" r:id="rId24"/>
    <p:sldId id="288" r:id="rId25"/>
    <p:sldId id="272" r:id="rId26"/>
    <p:sldId id="273" r:id="rId27"/>
    <p:sldId id="291" r:id="rId28"/>
    <p:sldId id="274" r:id="rId29"/>
    <p:sldId id="292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289" r:id="rId47"/>
    <p:sldId id="290" r:id="rId48"/>
    <p:sldId id="27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59C6AC-981C-4915-8628-ACA70B7E7F8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2CD0F5-F8BE-428C-8594-99AE0489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campaign against ocular injury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91440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Pencils and why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a child’s pencil be longer than his/her middle finger?</a:t>
            </a:r>
          </a:p>
          <a:p>
            <a:r>
              <a:rPr lang="en-US" dirty="0" smtClean="0"/>
              <a:t>The child only holds it at lowest 1/3</a:t>
            </a:r>
          </a:p>
          <a:p>
            <a:r>
              <a:rPr lang="en-US" dirty="0" smtClean="0"/>
              <a:t>Why should a child pencil be very sharp, except if we are expecting the child to be Leonardo the Vinci at 6years</a:t>
            </a:r>
          </a:p>
          <a:p>
            <a:r>
              <a:rPr lang="en-US" dirty="0" smtClean="0"/>
              <a:t>Why should a child be holding a pencil if he/she is not going to write with it. A pencil is not a toy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3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68580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52638"/>
            <a:ext cx="2362200" cy="22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199"/>
            <a:ext cx="2100263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2638"/>
            <a:ext cx="2438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59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5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 of all patient who present to the eye casualty do so because of ocular trauma</a:t>
            </a:r>
          </a:p>
          <a:p>
            <a:r>
              <a:rPr lang="en-US" dirty="0"/>
              <a:t>Globally half a million blinding injury occur every year</a:t>
            </a:r>
          </a:p>
          <a:p>
            <a:r>
              <a:rPr lang="en-US" dirty="0"/>
              <a:t>1.6million are blind from eye injury</a:t>
            </a:r>
          </a:p>
          <a:p>
            <a:r>
              <a:rPr lang="en-US" dirty="0"/>
              <a:t>2.3million are bilaterally visually impaired</a:t>
            </a:r>
          </a:p>
          <a:p>
            <a:r>
              <a:rPr lang="en-US" dirty="0"/>
              <a:t>19million unilateral vision loss, commonest cause of unilateral loss of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2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Male: female </a:t>
            </a:r>
            <a:r>
              <a:rPr lang="en-US" dirty="0" smtClean="0"/>
              <a:t>5:1, boys are more adventurous and less supervised, societal values curtail activities of girls</a:t>
            </a:r>
            <a:endParaRPr lang="en-US" dirty="0"/>
          </a:p>
          <a:p>
            <a:r>
              <a:rPr lang="en-US" dirty="0"/>
              <a:t>Young adult under 40 are more </a:t>
            </a:r>
            <a:r>
              <a:rPr lang="en-US" dirty="0" smtClean="0"/>
              <a:t>affect</a:t>
            </a:r>
            <a:endParaRPr lang="en-US" dirty="0"/>
          </a:p>
          <a:p>
            <a:r>
              <a:rPr lang="en-US" dirty="0" smtClean="0"/>
              <a:t> age depends on region- </a:t>
            </a:r>
            <a:r>
              <a:rPr lang="en-US" dirty="0"/>
              <a:t>&lt;</a:t>
            </a:r>
            <a:r>
              <a:rPr lang="en-US" dirty="0" smtClean="0"/>
              <a:t>15years, accounts for more than 50% of all ocular trauma in some setting trauma occurring the those more 10years usually outdoor, while those less than 6years is usually indoor</a:t>
            </a:r>
            <a:endParaRPr lang="en-US" dirty="0"/>
          </a:p>
          <a:p>
            <a:r>
              <a:rPr lang="en-US" dirty="0"/>
              <a:t>Race, black&gt;white</a:t>
            </a:r>
            <a:r>
              <a:rPr lang="en-US" dirty="0" smtClean="0"/>
              <a:t>, range </a:t>
            </a:r>
            <a:r>
              <a:rPr lang="en-US" dirty="0"/>
              <a:t>is variable</a:t>
            </a:r>
          </a:p>
          <a:p>
            <a:r>
              <a:rPr lang="en-US" dirty="0"/>
              <a:t>Lower socioeconomic class is mostly involved</a:t>
            </a:r>
          </a:p>
          <a:p>
            <a:r>
              <a:rPr lang="en-US" dirty="0"/>
              <a:t>Close globe </a:t>
            </a:r>
            <a:r>
              <a:rPr lang="en-US" dirty="0" smtClean="0"/>
              <a:t>injury&gt;open globe injury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study </a:t>
            </a:r>
            <a:r>
              <a:rPr lang="en-US" dirty="0"/>
              <a:t>L</a:t>
            </a:r>
            <a:r>
              <a:rPr lang="en-US" dirty="0" smtClean="0"/>
              <a:t>UTH group the </a:t>
            </a:r>
            <a:r>
              <a:rPr lang="en-US" dirty="0" err="1" smtClean="0"/>
              <a:t>aetiology</a:t>
            </a:r>
            <a:r>
              <a:rPr lang="en-US" dirty="0" smtClean="0"/>
              <a:t> into</a:t>
            </a:r>
          </a:p>
          <a:p>
            <a:pPr>
              <a:buNone/>
            </a:pPr>
            <a:r>
              <a:rPr lang="en-US" dirty="0" smtClean="0"/>
              <a:t>-FIST- slap, punch of the eye</a:t>
            </a:r>
          </a:p>
          <a:p>
            <a:pPr>
              <a:buNone/>
            </a:pPr>
            <a:r>
              <a:rPr lang="en-US" dirty="0" smtClean="0"/>
              <a:t>-GLASS-mostly drink bottles</a:t>
            </a:r>
          </a:p>
          <a:p>
            <a:pPr>
              <a:buNone/>
            </a:pPr>
            <a:r>
              <a:rPr lang="en-US" dirty="0" smtClean="0"/>
              <a:t>-METAL- knife, iron scissors, needle, fork</a:t>
            </a:r>
          </a:p>
          <a:p>
            <a:pPr>
              <a:buNone/>
            </a:pPr>
            <a:r>
              <a:rPr lang="en-US" dirty="0" smtClean="0"/>
              <a:t>-WOOD-match stick, tree branch</a:t>
            </a:r>
          </a:p>
          <a:p>
            <a:pPr>
              <a:buNone/>
            </a:pPr>
            <a:r>
              <a:rPr lang="en-US" dirty="0" smtClean="0"/>
              <a:t>-OTHERS- fall, rope, slap, unknown</a:t>
            </a:r>
          </a:p>
          <a:p>
            <a:r>
              <a:rPr lang="en-US" dirty="0" smtClean="0"/>
              <a:t>The revealed FIST and GLASS are the commonest cause of ocular injury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main mechanism cause ocular injury</a:t>
            </a:r>
          </a:p>
          <a:p>
            <a:pPr>
              <a:buNone/>
            </a:pPr>
            <a:r>
              <a:rPr lang="en-US" dirty="0" smtClean="0"/>
              <a:t>-coup</a:t>
            </a:r>
          </a:p>
          <a:p>
            <a:pPr>
              <a:buNone/>
            </a:pPr>
            <a:r>
              <a:rPr lang="en-US" dirty="0" smtClean="0"/>
              <a:t>-contra coup</a:t>
            </a:r>
          </a:p>
          <a:p>
            <a:pPr>
              <a:buNone/>
            </a:pPr>
            <a:r>
              <a:rPr lang="en-US" dirty="0" smtClean="0"/>
              <a:t>-equatorial expansion</a:t>
            </a:r>
          </a:p>
          <a:p>
            <a:pPr>
              <a:buNone/>
            </a:pPr>
            <a:r>
              <a:rPr lang="en-US" dirty="0" smtClean="0"/>
              <a:t>-global reposition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Blunt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57400"/>
            <a:ext cx="9067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2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Blunt force can cause damage to all ocular structure</a:t>
            </a:r>
          </a:p>
          <a:p>
            <a:r>
              <a:rPr lang="en-US" dirty="0" smtClean="0"/>
              <a:t>Force pushes the globe back into the orbit</a:t>
            </a:r>
          </a:p>
          <a:p>
            <a:r>
              <a:rPr lang="en-US" dirty="0" smtClean="0"/>
              <a:t>Causing compression, stretching and </a:t>
            </a:r>
            <a:r>
              <a:rPr lang="en-US" dirty="0" err="1" smtClean="0"/>
              <a:t>distruption</a:t>
            </a:r>
            <a:r>
              <a:rPr lang="en-US" dirty="0" smtClean="0"/>
              <a:t> of soft tissues of the eye, cornea, uvea, lens vitreous retina, optic nerve</a:t>
            </a:r>
          </a:p>
          <a:p>
            <a:r>
              <a:rPr lang="en-US" dirty="0" smtClean="0"/>
              <a:t>The thin bony medial wall and the floor can give way</a:t>
            </a:r>
            <a:endParaRPr lang="en-US" dirty="0"/>
          </a:p>
          <a:p>
            <a:r>
              <a:rPr lang="en-US" dirty="0" smtClean="0"/>
              <a:t>For penetrating force, the wall of the globe can be bridge, foreign body can be lodged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8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these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Globe may rupture- anterior=</a:t>
            </a:r>
            <a:r>
              <a:rPr lang="en-US" dirty="0" err="1" smtClean="0"/>
              <a:t>uveal</a:t>
            </a:r>
            <a:r>
              <a:rPr lang="en-US" dirty="0" smtClean="0"/>
              <a:t> prolapse, lens and vitreous </a:t>
            </a:r>
            <a:r>
              <a:rPr lang="en-US" dirty="0" err="1" smtClean="0"/>
              <a:t>herniation,hyphaema</a:t>
            </a:r>
            <a:r>
              <a:rPr lang="en-US" dirty="0" smtClean="0"/>
              <a:t>, penetrating/ perforation</a:t>
            </a:r>
          </a:p>
          <a:p>
            <a:r>
              <a:rPr lang="en-US" dirty="0" smtClean="0"/>
              <a:t>Posterior rupture=AC appear deep but the IOP is low compare to other eyes</a:t>
            </a:r>
          </a:p>
          <a:p>
            <a:r>
              <a:rPr lang="en-US" dirty="0" smtClean="0"/>
              <a:t>Cornea-corneal </a:t>
            </a:r>
            <a:r>
              <a:rPr lang="en-US" dirty="0" err="1" smtClean="0"/>
              <a:t>abrasion,laceration,FB</a:t>
            </a:r>
            <a:r>
              <a:rPr lang="en-US" dirty="0" smtClean="0"/>
              <a:t>, corneal </a:t>
            </a:r>
            <a:r>
              <a:rPr lang="en-US" dirty="0" err="1" smtClean="0"/>
              <a:t>oedema</a:t>
            </a:r>
            <a:endParaRPr lang="en-US" dirty="0" smtClean="0"/>
          </a:p>
          <a:p>
            <a:r>
              <a:rPr lang="en-US" dirty="0" err="1" smtClean="0"/>
              <a:t>Hyphaema</a:t>
            </a:r>
            <a:endParaRPr lang="en-US" dirty="0" smtClean="0"/>
          </a:p>
          <a:p>
            <a:r>
              <a:rPr lang="en-US" dirty="0" smtClean="0"/>
              <a:t>Iris </a:t>
            </a:r>
            <a:r>
              <a:rPr lang="en-US" dirty="0" err="1" smtClean="0"/>
              <a:t>miosis</a:t>
            </a:r>
            <a:r>
              <a:rPr lang="en-US" dirty="0" smtClean="0"/>
              <a:t>, </a:t>
            </a:r>
            <a:r>
              <a:rPr lang="en-US" dirty="0" err="1" smtClean="0"/>
              <a:t>mydriasis</a:t>
            </a:r>
            <a:r>
              <a:rPr lang="en-US" dirty="0" smtClean="0"/>
              <a:t>, </a:t>
            </a:r>
            <a:r>
              <a:rPr lang="en-US" dirty="0" err="1" smtClean="0"/>
              <a:t>iridodialysis</a:t>
            </a:r>
            <a:endParaRPr lang="en-US" dirty="0" smtClean="0"/>
          </a:p>
          <a:p>
            <a:r>
              <a:rPr lang="en-US" dirty="0" smtClean="0"/>
              <a:t>Angle recession glaucoma</a:t>
            </a:r>
          </a:p>
          <a:p>
            <a:r>
              <a:rPr lang="en-US" dirty="0" smtClean="0"/>
              <a:t>Lens-</a:t>
            </a:r>
            <a:r>
              <a:rPr lang="en-US" dirty="0" err="1" smtClean="0"/>
              <a:t>vossius</a:t>
            </a:r>
            <a:r>
              <a:rPr lang="en-US" dirty="0" smtClean="0"/>
              <a:t> ring, </a:t>
            </a:r>
            <a:r>
              <a:rPr lang="en-US" dirty="0" err="1" smtClean="0"/>
              <a:t>cataract,lens</a:t>
            </a:r>
            <a:r>
              <a:rPr lang="en-US" dirty="0" smtClean="0"/>
              <a:t> displacement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Posterior segment</a:t>
            </a:r>
          </a:p>
          <a:p>
            <a:r>
              <a:rPr lang="en-US" dirty="0" smtClean="0"/>
              <a:t>PVD, vitreous hemorrhage</a:t>
            </a:r>
          </a:p>
          <a:p>
            <a:r>
              <a:rPr lang="en-US" dirty="0" err="1" smtClean="0"/>
              <a:t>Commotio</a:t>
            </a:r>
            <a:r>
              <a:rPr lang="en-US" dirty="0" smtClean="0"/>
              <a:t> retinae, retinal dialysis, retina tear, retinal hemorrhage, retinal detachment</a:t>
            </a:r>
          </a:p>
          <a:p>
            <a:r>
              <a:rPr lang="en-US" dirty="0" smtClean="0"/>
              <a:t>Macular hole</a:t>
            </a:r>
          </a:p>
          <a:p>
            <a:r>
              <a:rPr lang="en-US" dirty="0" err="1" smtClean="0"/>
              <a:t>Choriodal</a:t>
            </a:r>
            <a:r>
              <a:rPr lang="en-US" dirty="0" smtClean="0"/>
              <a:t> rupture</a:t>
            </a:r>
          </a:p>
          <a:p>
            <a:r>
              <a:rPr lang="en-US" dirty="0" smtClean="0"/>
              <a:t>Traumatic optic neuropathy</a:t>
            </a:r>
          </a:p>
          <a:p>
            <a:r>
              <a:rPr lang="en-US" dirty="0" smtClean="0"/>
              <a:t>Optic nerve avulsion</a:t>
            </a:r>
          </a:p>
          <a:p>
            <a:r>
              <a:rPr lang="en-US" dirty="0" err="1" smtClean="0"/>
              <a:t>Endophthalmitis</a:t>
            </a:r>
            <a:r>
              <a:rPr lang="en-US" dirty="0" smtClean="0"/>
              <a:t>, </a:t>
            </a:r>
            <a:r>
              <a:rPr lang="en-US" dirty="0" err="1" smtClean="0"/>
              <a:t>panophthalmitis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Toxicity-</a:t>
            </a:r>
            <a:r>
              <a:rPr lang="en-US" dirty="0" err="1" smtClean="0"/>
              <a:t>siderosis,chalcosis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5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04015"/>
            <a:ext cx="8229600" cy="446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5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classification of ocular injury</a:t>
            </a:r>
          </a:p>
          <a:p>
            <a:r>
              <a:rPr lang="en-US" dirty="0" smtClean="0"/>
              <a:t>Elizabeth Eagles </a:t>
            </a:r>
          </a:p>
          <a:p>
            <a:r>
              <a:rPr lang="en-US" dirty="0" err="1" smtClean="0"/>
              <a:t>BETT,Birmingham</a:t>
            </a:r>
            <a:r>
              <a:rPr lang="en-US" dirty="0" smtClean="0"/>
              <a:t> Eye Trauma Terminology</a:t>
            </a:r>
          </a:p>
          <a:p>
            <a:r>
              <a:rPr lang="en-US" dirty="0" smtClean="0"/>
              <a:t>OTCS</a:t>
            </a:r>
          </a:p>
          <a:p>
            <a:r>
              <a:rPr lang="en-US" dirty="0" smtClean="0"/>
              <a:t>WHO</a:t>
            </a:r>
          </a:p>
          <a:p>
            <a:r>
              <a:rPr lang="en-US" dirty="0" smtClean="0"/>
              <a:t>Broad sense there are 2 main categories</a:t>
            </a:r>
            <a:endParaRPr lang="en-US" dirty="0"/>
          </a:p>
          <a:p>
            <a:pPr>
              <a:buNone/>
            </a:pPr>
            <a:r>
              <a:rPr lang="en-US" dirty="0" smtClean="0"/>
              <a:t>-close globe injury/blunt injury</a:t>
            </a:r>
          </a:p>
          <a:p>
            <a:pPr>
              <a:buNone/>
            </a:pPr>
            <a:r>
              <a:rPr lang="en-US" dirty="0" smtClean="0"/>
              <a:t>-open globe injury/penetrating injury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examining a patient is very important is very important to determine where the patient belong, cause it has a direct impact on the management</a:t>
            </a:r>
          </a:p>
          <a:p>
            <a:r>
              <a:rPr lang="en-US" dirty="0" smtClean="0"/>
              <a:t>A close globe injury, constitute about 80% of all ocular trauma, may be</a:t>
            </a:r>
          </a:p>
          <a:p>
            <a:pPr>
              <a:buNone/>
            </a:pPr>
            <a:r>
              <a:rPr lang="en-US" dirty="0" smtClean="0"/>
              <a:t>-contusion</a:t>
            </a:r>
          </a:p>
          <a:p>
            <a:pPr>
              <a:buNone/>
            </a:pPr>
            <a:r>
              <a:rPr lang="en-US" dirty="0" smtClean="0"/>
              <a:t>-lamellar laceration</a:t>
            </a:r>
          </a:p>
          <a:p>
            <a:pPr>
              <a:buNone/>
            </a:pPr>
            <a:r>
              <a:rPr lang="en-US" dirty="0" smtClean="0"/>
              <a:t>-superficial FB</a:t>
            </a:r>
          </a:p>
          <a:p>
            <a:pPr>
              <a:buNone/>
            </a:pPr>
            <a:r>
              <a:rPr lang="en-US" dirty="0" smtClean="0"/>
              <a:t>-chemical injury</a:t>
            </a:r>
          </a:p>
          <a:p>
            <a:pPr>
              <a:buNone/>
            </a:pPr>
            <a:r>
              <a:rPr lang="en-US" dirty="0" smtClean="0"/>
              <a:t>-mixed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globe injury, constitutes about 20%,of all ocular injury, </a:t>
            </a:r>
          </a:p>
          <a:p>
            <a:pPr>
              <a:buNone/>
            </a:pPr>
            <a:r>
              <a:rPr lang="en-US" dirty="0" smtClean="0"/>
              <a:t>-penetration</a:t>
            </a:r>
          </a:p>
          <a:p>
            <a:pPr>
              <a:buNone/>
            </a:pPr>
            <a:r>
              <a:rPr lang="en-US" dirty="0" smtClean="0"/>
              <a:t>-perforation</a:t>
            </a:r>
          </a:p>
          <a:p>
            <a:pPr>
              <a:buNone/>
            </a:pPr>
            <a:r>
              <a:rPr lang="en-US" dirty="0" smtClean="0"/>
              <a:t>-ruptured globe</a:t>
            </a:r>
          </a:p>
          <a:p>
            <a:pPr>
              <a:buNone/>
            </a:pPr>
            <a:r>
              <a:rPr lang="en-US" dirty="0" smtClean="0"/>
              <a:t>-intraocular FB</a:t>
            </a:r>
          </a:p>
          <a:p>
            <a:pPr>
              <a:buNone/>
            </a:pPr>
            <a:r>
              <a:rPr lang="en-US" dirty="0" smtClean="0"/>
              <a:t>-mixed</a:t>
            </a:r>
          </a:p>
          <a:p>
            <a:r>
              <a:rPr lang="en-US" dirty="0" smtClean="0"/>
              <a:t>The extend of the injury is determined by the size, shape, site , speed of the impact and its composition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pupil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present or absent of pupillary reaction/RAPD</a:t>
            </a:r>
          </a:p>
          <a:p>
            <a:r>
              <a:rPr lang="en-US" dirty="0" smtClean="0"/>
              <a:t>Do either direct or indirect/reverse RAPD test</a:t>
            </a:r>
          </a:p>
          <a:p>
            <a:r>
              <a:rPr lang="en-US" dirty="0" smtClean="0"/>
              <a:t>This is prognostic and also </a:t>
            </a:r>
            <a:r>
              <a:rPr lang="en-US" dirty="0"/>
              <a:t>a good pointer to the severity</a:t>
            </a:r>
          </a:p>
        </p:txBody>
      </p:sp>
    </p:spTree>
    <p:extLst>
      <p:ext uri="{BB962C8B-B14F-4D97-AF65-F5344CB8AC3E}">
        <p14:creationId xmlns:p14="http://schemas.microsoft.com/office/powerpoint/2010/main" val="70473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ocular injury could simply and quickly be graded using VA</a:t>
            </a:r>
          </a:p>
          <a:p>
            <a:r>
              <a:rPr lang="en-US" dirty="0" smtClean="0"/>
              <a:t>Grade 1 VA ≥ 6/12</a:t>
            </a:r>
          </a:p>
          <a:p>
            <a:r>
              <a:rPr lang="en-US" dirty="0"/>
              <a:t> </a:t>
            </a:r>
            <a:r>
              <a:rPr lang="en-US" dirty="0" smtClean="0"/>
              <a:t>            2 VA 6/15-6/30</a:t>
            </a:r>
          </a:p>
          <a:p>
            <a:r>
              <a:rPr lang="en-US" dirty="0"/>
              <a:t> </a:t>
            </a:r>
            <a:r>
              <a:rPr lang="en-US" dirty="0" smtClean="0"/>
              <a:t>            3 VA &lt;6/30-6/240</a:t>
            </a:r>
          </a:p>
          <a:p>
            <a:r>
              <a:rPr lang="en-US" dirty="0"/>
              <a:t> </a:t>
            </a:r>
            <a:r>
              <a:rPr lang="en-US" dirty="0" smtClean="0"/>
              <a:t>            4 VA 6/300-PL</a:t>
            </a:r>
          </a:p>
          <a:p>
            <a:r>
              <a:rPr lang="en-US" dirty="0"/>
              <a:t> </a:t>
            </a:r>
            <a:r>
              <a:rPr lang="en-US" dirty="0" smtClean="0"/>
              <a:t>            5 NPL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zone where injury occur is another important indices to note</a:t>
            </a:r>
          </a:p>
          <a:p>
            <a:r>
              <a:rPr lang="en-US" dirty="0" smtClean="0"/>
              <a:t>For open injury,</a:t>
            </a:r>
          </a:p>
          <a:p>
            <a:pPr>
              <a:buNone/>
            </a:pPr>
            <a:r>
              <a:rPr lang="en-US" dirty="0" smtClean="0"/>
              <a:t>-zone 1 corneal laceration</a:t>
            </a:r>
          </a:p>
          <a:p>
            <a:pPr>
              <a:buNone/>
            </a:pPr>
            <a:r>
              <a:rPr lang="en-US" dirty="0" smtClean="0"/>
              <a:t>-zone 2 </a:t>
            </a:r>
            <a:r>
              <a:rPr lang="en-US" dirty="0" err="1" smtClean="0"/>
              <a:t>corneoscleral</a:t>
            </a:r>
            <a:r>
              <a:rPr lang="en-US" dirty="0" smtClean="0"/>
              <a:t> laceration 5mm behind the </a:t>
            </a:r>
            <a:r>
              <a:rPr lang="en-US" dirty="0" err="1" smtClean="0"/>
              <a:t>limbus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-zone 3 beyond 5mm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zone where injury occur is another important indices to note</a:t>
            </a:r>
          </a:p>
          <a:p>
            <a:r>
              <a:rPr lang="en-US" dirty="0" smtClean="0"/>
              <a:t>For open injury,</a:t>
            </a:r>
          </a:p>
          <a:p>
            <a:pPr>
              <a:buNone/>
            </a:pPr>
            <a:r>
              <a:rPr lang="en-US" dirty="0" smtClean="0"/>
              <a:t>-zone 1 corneal laceration</a:t>
            </a:r>
          </a:p>
          <a:p>
            <a:pPr>
              <a:buNone/>
            </a:pPr>
            <a:r>
              <a:rPr lang="en-US" dirty="0" smtClean="0"/>
              <a:t>-zone 2 </a:t>
            </a:r>
            <a:r>
              <a:rPr lang="en-US" dirty="0" err="1" smtClean="0"/>
              <a:t>corneoscleral</a:t>
            </a:r>
            <a:r>
              <a:rPr lang="en-US" dirty="0" smtClean="0"/>
              <a:t> laceration 5mm behind the </a:t>
            </a:r>
            <a:r>
              <a:rPr lang="en-US" dirty="0" err="1" smtClean="0"/>
              <a:t>limbus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-zone 3 beyond 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9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close injury,</a:t>
            </a:r>
          </a:p>
          <a:p>
            <a:pPr>
              <a:buNone/>
            </a:pPr>
            <a:r>
              <a:rPr lang="en-US" dirty="0" smtClean="0"/>
              <a:t>-zone 1 external injury</a:t>
            </a:r>
          </a:p>
          <a:p>
            <a:pPr>
              <a:buNone/>
            </a:pPr>
            <a:r>
              <a:rPr lang="en-US" dirty="0" smtClean="0"/>
              <a:t>-zone 2 anterior segment</a:t>
            </a:r>
          </a:p>
          <a:p>
            <a:pPr>
              <a:buNone/>
            </a:pPr>
            <a:r>
              <a:rPr lang="en-US" dirty="0" smtClean="0"/>
              <a:t>-zone 3 posterior segment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Adequate history: mechanism of injury, source, probable FB, </a:t>
            </a:r>
            <a:r>
              <a:rPr lang="en-US" dirty="0" err="1" smtClean="0"/>
              <a:t>toxicity,infection</a:t>
            </a:r>
            <a:r>
              <a:rPr lang="en-US" dirty="0" smtClean="0"/>
              <a:t> risk, tetanus status, associated injuries</a:t>
            </a:r>
          </a:p>
          <a:p>
            <a:r>
              <a:rPr lang="en-US" dirty="0" smtClean="0"/>
              <a:t>Examination-globe-rupture(anterior or posterior)</a:t>
            </a:r>
          </a:p>
          <a:p>
            <a:r>
              <a:rPr lang="en-US" dirty="0" smtClean="0"/>
              <a:t>Entry </a:t>
            </a:r>
            <a:r>
              <a:rPr lang="en-US" dirty="0" err="1" smtClean="0"/>
              <a:t>site,and</a:t>
            </a:r>
            <a:r>
              <a:rPr lang="en-US" dirty="0" smtClean="0"/>
              <a:t> </a:t>
            </a:r>
            <a:r>
              <a:rPr lang="en-US" dirty="0" err="1" smtClean="0"/>
              <a:t>intergrity</a:t>
            </a:r>
            <a:r>
              <a:rPr lang="en-US" dirty="0" smtClean="0"/>
              <a:t> of wound</a:t>
            </a:r>
          </a:p>
          <a:p>
            <a:r>
              <a:rPr lang="en-US" dirty="0" smtClean="0"/>
              <a:t>Cornea-clarity, stain(</a:t>
            </a:r>
            <a:r>
              <a:rPr lang="en-US" dirty="0" err="1" smtClean="0"/>
              <a:t>FB,abrasions,lacerated</a:t>
            </a:r>
            <a:r>
              <a:rPr lang="en-US" dirty="0" smtClean="0"/>
              <a:t> ulcers)</a:t>
            </a:r>
          </a:p>
          <a:p>
            <a:r>
              <a:rPr lang="en-US" dirty="0" smtClean="0"/>
              <a:t>Anterior chamber-depth, regular, cells, flare </a:t>
            </a:r>
            <a:r>
              <a:rPr lang="en-US" dirty="0" err="1" smtClean="0"/>
              <a:t>hyphaema</a:t>
            </a:r>
            <a:endParaRPr lang="en-US" dirty="0" smtClean="0"/>
          </a:p>
          <a:p>
            <a:r>
              <a:rPr lang="en-US" dirty="0" smtClean="0"/>
              <a:t>Pupil-</a:t>
            </a:r>
            <a:r>
              <a:rPr lang="en-US" dirty="0" err="1" smtClean="0"/>
              <a:t>miosis</a:t>
            </a:r>
            <a:r>
              <a:rPr lang="en-US" dirty="0" smtClean="0"/>
              <a:t>, </a:t>
            </a:r>
            <a:r>
              <a:rPr lang="en-US" dirty="0" err="1" smtClean="0"/>
              <a:t>mydriasis</a:t>
            </a:r>
            <a:r>
              <a:rPr lang="en-US" dirty="0" smtClean="0"/>
              <a:t>, </a:t>
            </a:r>
            <a:r>
              <a:rPr lang="en-US" dirty="0" err="1" smtClean="0"/>
              <a:t>iridodialysis</a:t>
            </a:r>
            <a:endParaRPr lang="en-US" dirty="0" smtClean="0"/>
          </a:p>
          <a:p>
            <a:r>
              <a:rPr lang="en-US" dirty="0" smtClean="0"/>
              <a:t>Iris-hole, prolapse</a:t>
            </a:r>
          </a:p>
          <a:p>
            <a:r>
              <a:rPr lang="en-US" dirty="0" smtClean="0"/>
              <a:t>Lens-</a:t>
            </a:r>
            <a:r>
              <a:rPr lang="en-US" dirty="0" err="1" smtClean="0"/>
              <a:t>vossius</a:t>
            </a:r>
            <a:r>
              <a:rPr lang="en-US" dirty="0" smtClean="0"/>
              <a:t> ring, cataract, </a:t>
            </a:r>
            <a:r>
              <a:rPr lang="en-US" dirty="0" err="1" smtClean="0"/>
              <a:t>subluxation,luxation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42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Blunt trauma: Mechanism of damage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Blunt trauma results in anteroposterior compression with resultant increase in the intra ocular pressure and expansion of the globe in the equatorial plane leading to globe rupture in severe cases.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Blunt trauma causes damage by either a direct effect at the point of impact; a contre</a:t>
            </a:r>
            <a:r>
              <a:rPr lang="en-US" dirty="0"/>
              <a:t>-</a:t>
            </a:r>
            <a:r>
              <a:rPr lang="en-US" dirty="0" smtClean="0"/>
              <a:t>coup mechanism at a distant point.</a:t>
            </a:r>
          </a:p>
          <a:p>
            <a:endParaRPr lang="en-US" dirty="0" smtClean="0"/>
          </a:p>
          <a:p>
            <a:r>
              <a:rPr lang="en-US" dirty="0" smtClean="0"/>
              <a:t>concussion mechanism.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Ocular trauma occur in all age</a:t>
            </a:r>
          </a:p>
          <a:p>
            <a:r>
              <a:rPr lang="en-US" dirty="0" smtClean="0"/>
              <a:t>Ocular trauma children is dramatic, unfortunate and common condition, seen in general practice and the eye clinics</a:t>
            </a:r>
          </a:p>
          <a:p>
            <a:r>
              <a:rPr lang="en-US" dirty="0" smtClean="0"/>
              <a:t>Important because;</a:t>
            </a:r>
          </a:p>
          <a:p>
            <a:r>
              <a:rPr lang="en-US" dirty="0" smtClean="0"/>
              <a:t>Blind person year in children is second to cataract</a:t>
            </a:r>
          </a:p>
          <a:p>
            <a:r>
              <a:rPr lang="en-US" dirty="0" smtClean="0"/>
              <a:t>Tendency to loss the vision in the follow eye is higher because of loss of visual field</a:t>
            </a:r>
          </a:p>
          <a:p>
            <a:r>
              <a:rPr lang="en-US" dirty="0" smtClean="0"/>
              <a:t>It occur in almost all setting, recreational, play and sport related activity, workplace, home, agricultural setting, RTAs, intentional.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Lids &amp;lashes</a:t>
            </a:r>
            <a:endParaRPr lang="en-US" dirty="0" smtClean="0"/>
          </a:p>
          <a:p>
            <a:r>
              <a:rPr lang="en-US" dirty="0" smtClean="0"/>
              <a:t>Bruises </a:t>
            </a:r>
          </a:p>
          <a:p>
            <a:r>
              <a:rPr lang="en-US" dirty="0" smtClean="0"/>
              <a:t>lacerations +/- involvement of the lid margin; +/-tissue loss/avulsion.</a:t>
            </a:r>
          </a:p>
          <a:p>
            <a:pPr>
              <a:buNone/>
            </a:pPr>
            <a:r>
              <a:rPr lang="en-US" dirty="0" smtClean="0"/>
              <a:t>     *injury to the lacrimal drainage system</a:t>
            </a:r>
          </a:p>
          <a:p>
            <a:r>
              <a:rPr lang="en-US" dirty="0" smtClean="0"/>
              <a:t>Swelling- fluid (oedema)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- air (subcutaneous emphysema)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-blood(</a:t>
            </a:r>
            <a:r>
              <a:rPr lang="en-US" dirty="0" err="1" smtClean="0"/>
              <a:t>ecchymosis</a:t>
            </a:r>
            <a:r>
              <a:rPr lang="en-US" dirty="0" smtClean="0"/>
              <a:t>; black eye/panda eyes)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62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751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6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Conjunctiva</a:t>
            </a:r>
          </a:p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Subconjunctival haemorrhage</a:t>
            </a:r>
          </a:p>
          <a:p>
            <a:r>
              <a:rPr lang="en-US" dirty="0" smtClean="0"/>
              <a:t>Conjunctival oedema (</a:t>
            </a:r>
            <a:r>
              <a:rPr lang="en-US" dirty="0" err="1" smtClean="0"/>
              <a:t>chemosis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Conjunctival lacerations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Cornea</a:t>
            </a:r>
          </a:p>
          <a:p>
            <a:pPr>
              <a:buNone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Abrasions:</a:t>
            </a:r>
            <a:r>
              <a:rPr lang="en-US" dirty="0" smtClean="0"/>
              <a:t> usually very painful, stain with fluorescein.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i="1" dirty="0" smtClean="0"/>
              <a:t>Rx</a:t>
            </a:r>
            <a:r>
              <a:rPr lang="en-US" dirty="0" smtClean="0"/>
              <a:t> by ointment, pad. Usually heal within 24-48hrs.</a:t>
            </a:r>
          </a:p>
          <a:p>
            <a:pPr marL="514350" indent="-514350">
              <a:buAutoNum type="arabicPeriod" startAt="2"/>
            </a:pPr>
            <a:r>
              <a:rPr lang="en-US" b="1" i="1" dirty="0" smtClean="0"/>
              <a:t>Oedema : </a:t>
            </a:r>
            <a:r>
              <a:rPr lang="en-US" dirty="0" smtClean="0"/>
              <a:t>due to focal or diffuse endothelial </a:t>
            </a:r>
          </a:p>
          <a:p>
            <a:pPr marL="514350" indent="-514350">
              <a:buNone/>
            </a:pPr>
            <a:r>
              <a:rPr lang="en-US" dirty="0" smtClean="0"/>
              <a:t>      dysfunction.</a:t>
            </a:r>
            <a:endParaRPr lang="en-US" b="1" i="1" dirty="0"/>
          </a:p>
          <a:p>
            <a:pPr marL="514350" indent="-514350">
              <a:buAutoNum type="arabicPeriod" startAt="3"/>
            </a:pPr>
            <a:r>
              <a:rPr lang="en-US" b="1" i="1" dirty="0" smtClean="0"/>
              <a:t>Lacerations : </a:t>
            </a:r>
            <a:r>
              <a:rPr lang="en-US" dirty="0" smtClean="0"/>
              <a:t>either lamellar/partial thickness or full thickness scleral lacerations.</a:t>
            </a:r>
          </a:p>
          <a:p>
            <a:pPr marL="514350" indent="-514350">
              <a:buNone/>
            </a:pPr>
            <a:r>
              <a:rPr lang="en-US" dirty="0" smtClean="0"/>
              <a:t>      full thickness lacerations +/- </a:t>
            </a:r>
            <a:r>
              <a:rPr lang="en-US" dirty="0" err="1" smtClean="0"/>
              <a:t>uveal</a:t>
            </a:r>
            <a:r>
              <a:rPr lang="en-US" dirty="0" smtClean="0"/>
              <a:t> </a:t>
            </a:r>
            <a:r>
              <a:rPr lang="en-US" dirty="0" err="1" smtClean="0"/>
              <a:t>prolapse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b="1" i="1" dirty="0" smtClean="0"/>
              <a:t>      *</a:t>
            </a:r>
            <a:r>
              <a:rPr lang="en-US" b="1" i="1" dirty="0" err="1" smtClean="0"/>
              <a:t>limbal</a:t>
            </a:r>
            <a:r>
              <a:rPr lang="en-US" b="1" i="1" dirty="0" smtClean="0"/>
              <a:t> rupture</a:t>
            </a:r>
          </a:p>
          <a:p>
            <a:pPr marL="514350" indent="-514350">
              <a:buNone/>
            </a:pPr>
            <a:endParaRPr lang="en-US" b="1" i="1" dirty="0" smtClean="0"/>
          </a:p>
          <a:p>
            <a:pPr marL="514350" indent="-514350">
              <a:buNone/>
            </a:pPr>
            <a:endParaRPr lang="en-US" b="1" i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Corneal laceration with uveal prolapse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3657600" cy="233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2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Anterior  chamber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/>
              <a:t>Hyphema:</a:t>
            </a:r>
            <a:r>
              <a:rPr lang="en-US" dirty="0" smtClean="0"/>
              <a:t>  usually from bleeding iris or anterior cilliary vessels.</a:t>
            </a:r>
          </a:p>
          <a:p>
            <a:pPr marL="514350" indent="-514350">
              <a:buNone/>
            </a:pPr>
            <a:r>
              <a:rPr lang="en-US" b="1" i="1" dirty="0" smtClean="0"/>
              <a:t>     </a:t>
            </a:r>
            <a:r>
              <a:rPr lang="en-US" dirty="0" smtClean="0"/>
              <a:t>may be mild/microscopic or severe as in total hyphema.</a:t>
            </a:r>
          </a:p>
          <a:p>
            <a:pPr marL="514350" indent="-514350">
              <a:buNone/>
            </a:pPr>
            <a:r>
              <a:rPr lang="en-US" b="1" i="1" dirty="0" smtClean="0"/>
              <a:t>      </a:t>
            </a:r>
            <a:r>
              <a:rPr lang="en-US" dirty="0" smtClean="0"/>
              <a:t>up to 20% of hyphema  re-bleed, usually  between 3</a:t>
            </a:r>
            <a:r>
              <a:rPr lang="en-US" baseline="30000" dirty="0" smtClean="0"/>
              <a:t>rd</a:t>
            </a:r>
            <a:r>
              <a:rPr lang="en-US" dirty="0" smtClean="0"/>
              <a:t> -5</a:t>
            </a:r>
            <a:r>
              <a:rPr lang="en-US" baseline="30000" dirty="0" smtClean="0"/>
              <a:t>th</a:t>
            </a:r>
            <a:r>
              <a:rPr lang="en-US" dirty="0" smtClean="0"/>
              <a:t> day.</a:t>
            </a:r>
          </a:p>
          <a:p>
            <a:pPr marL="514350" indent="-514350">
              <a:buAutoNum type="arabicPeriod" startAt="2"/>
            </a:pPr>
            <a:r>
              <a:rPr lang="en-US" b="1" i="1" dirty="0" smtClean="0"/>
              <a:t>Shallow  AC</a:t>
            </a:r>
          </a:p>
          <a:p>
            <a:pPr marL="514350" indent="-514350">
              <a:buAutoNum type="arabicPeriod" startAt="2"/>
            </a:pPr>
            <a:r>
              <a:rPr lang="en-US" b="1" i="1" dirty="0" smtClean="0"/>
              <a:t>Deep AC</a:t>
            </a:r>
          </a:p>
          <a:p>
            <a:pPr marL="514350" indent="-514350">
              <a:buAutoNum type="arabicPeriod" startAt="2"/>
            </a:pPr>
            <a:r>
              <a:rPr lang="en-US" b="1" i="1" dirty="0" smtClean="0"/>
              <a:t>Irregular AC</a:t>
            </a:r>
          </a:p>
          <a:p>
            <a:pPr marL="514350" indent="-51435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629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(a) Hyphema       (b) corneal blood     </a:t>
            </a:r>
            <a:br>
              <a:rPr lang="en-US" dirty="0" smtClean="0"/>
            </a:br>
            <a:r>
              <a:rPr lang="en-US" dirty="0" smtClean="0"/>
              <a:t>                          staining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971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2514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91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u="sng" dirty="0" smtClean="0"/>
              <a:t>Iris &amp; Pupil </a:t>
            </a:r>
          </a:p>
          <a:p>
            <a:pPr>
              <a:buNone/>
            </a:pPr>
            <a:endParaRPr lang="en-US" sz="35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/>
              <a:t>Traumatic </a:t>
            </a:r>
            <a:r>
              <a:rPr lang="en-US" b="1" i="1" u="sng" dirty="0" err="1" smtClean="0"/>
              <a:t>miosis</a:t>
            </a:r>
            <a:r>
              <a:rPr lang="en-US" b="1" i="1" u="sng" dirty="0" smtClean="0"/>
              <a:t>. </a:t>
            </a:r>
            <a:r>
              <a:rPr lang="en-US" i="1" dirty="0" smtClean="0"/>
              <a:t>due to </a:t>
            </a:r>
            <a:r>
              <a:rPr lang="en-US" dirty="0" smtClean="0"/>
              <a:t>irritation of ciliary nerves with assoc. ciliary spasm.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2.</a:t>
            </a:r>
            <a:r>
              <a:rPr lang="en-US" dirty="0" smtClean="0"/>
              <a:t> </a:t>
            </a:r>
            <a:r>
              <a:rPr lang="en-US" b="1" i="1" u="sng" dirty="0" smtClean="0"/>
              <a:t>Traumatic </a:t>
            </a:r>
            <a:r>
              <a:rPr lang="en-US" b="1" i="1" u="sng" dirty="0" err="1" smtClean="0"/>
              <a:t>mydriasis</a:t>
            </a:r>
            <a:r>
              <a:rPr lang="en-US" b="1" i="1" u="sng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due to damage to the pupillary sphincter. </a:t>
            </a:r>
            <a:r>
              <a:rPr lang="en-US" i="1" dirty="0" smtClean="0"/>
              <a:t> May be </a:t>
            </a:r>
            <a:r>
              <a:rPr lang="en-US" dirty="0" smtClean="0"/>
              <a:t>permanent.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3. </a:t>
            </a:r>
            <a:r>
              <a:rPr lang="en-US" b="1" i="1" u="sng" dirty="0" err="1" smtClean="0"/>
              <a:t>Iridodialysis</a:t>
            </a:r>
            <a:r>
              <a:rPr lang="en-US" b="1" i="1" u="sng" dirty="0" smtClean="0"/>
              <a:t> :</a:t>
            </a:r>
            <a:r>
              <a:rPr lang="en-US" dirty="0" smtClean="0"/>
              <a:t> i.e. detachment of iris from its root at the ciliary body occurs frequently. Characterized by D-shaped pupil.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4.</a:t>
            </a:r>
            <a:r>
              <a:rPr lang="en-US" i="1" dirty="0" smtClean="0"/>
              <a:t> </a:t>
            </a:r>
            <a:r>
              <a:rPr lang="en-US" b="1" i="1" u="sng" dirty="0" err="1" smtClean="0"/>
              <a:t>Sphincteric</a:t>
            </a:r>
            <a:r>
              <a:rPr lang="en-US" b="1" i="1" u="sng" dirty="0" smtClean="0"/>
              <a:t> rupture: </a:t>
            </a:r>
            <a:r>
              <a:rPr lang="en-US" i="1" dirty="0" smtClean="0"/>
              <a:t>Rupture of the pupillary margin is a common </a:t>
            </a:r>
            <a:r>
              <a:rPr lang="en-US" dirty="0" smtClean="0"/>
              <a:t>occurrence in closed-globe injury.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5. </a:t>
            </a:r>
            <a:r>
              <a:rPr lang="en-US" b="1" i="1" u="sng" dirty="0" smtClean="0"/>
              <a:t>Angle recession:</a:t>
            </a:r>
            <a:r>
              <a:rPr lang="en-US" b="1" i="1" dirty="0" smtClean="0"/>
              <a:t> </a:t>
            </a:r>
            <a:r>
              <a:rPr lang="en-US" i="1" dirty="0" smtClean="0"/>
              <a:t>A tear between</a:t>
            </a:r>
          </a:p>
          <a:p>
            <a:pPr>
              <a:buNone/>
            </a:pPr>
            <a:r>
              <a:rPr lang="en-US" dirty="0" smtClean="0"/>
              <a:t>    longitudinal and circular muscle fibers of the</a:t>
            </a:r>
          </a:p>
          <a:p>
            <a:pPr>
              <a:buNone/>
            </a:pPr>
            <a:r>
              <a:rPr lang="en-US" dirty="0" smtClean="0"/>
              <a:t>    ciliary body. </a:t>
            </a:r>
          </a:p>
          <a:p>
            <a:r>
              <a:rPr lang="en-US" dirty="0" smtClean="0"/>
              <a:t>characterized by deepening of the anterior chamber and widening of the ciliary body band on gonioscopy. </a:t>
            </a:r>
          </a:p>
          <a:p>
            <a:r>
              <a:rPr lang="en-US" dirty="0" smtClean="0"/>
              <a:t>Later complicated by glaucoma.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6. </a:t>
            </a:r>
            <a:r>
              <a:rPr lang="en-US" b="1" i="1" u="sng" dirty="0" smtClean="0"/>
              <a:t>Iris tears </a:t>
            </a:r>
          </a:p>
          <a:p>
            <a:pPr>
              <a:buNone/>
            </a:pPr>
            <a:endParaRPr lang="en-US" b="1" i="1" u="sng" dirty="0" smtClean="0"/>
          </a:p>
          <a:p>
            <a:pPr>
              <a:buNone/>
            </a:pPr>
            <a:r>
              <a:rPr lang="en-US" b="1" i="1" dirty="0" smtClean="0"/>
              <a:t>7. </a:t>
            </a:r>
            <a:r>
              <a:rPr lang="en-US" b="1" i="1" u="sng" dirty="0" smtClean="0"/>
              <a:t>Traumatic </a:t>
            </a:r>
            <a:r>
              <a:rPr lang="en-US" b="1" i="1" u="sng" dirty="0" err="1" smtClean="0"/>
              <a:t>uveitis</a:t>
            </a:r>
            <a:r>
              <a:rPr lang="en-US" b="1" i="1" u="sng" dirty="0" smtClean="0"/>
              <a:t>: </a:t>
            </a:r>
            <a:r>
              <a:rPr lang="en-US" dirty="0" smtClean="0"/>
              <a:t>(iridocyclitis).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u="sng" dirty="0" smtClean="0"/>
              <a:t>Lens</a:t>
            </a:r>
          </a:p>
          <a:p>
            <a:pPr>
              <a:buNone/>
            </a:pPr>
            <a:endParaRPr lang="en-US" sz="38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/>
              <a:t>Traumatic cataract:</a:t>
            </a:r>
            <a:r>
              <a:rPr lang="en-US" dirty="0" smtClean="0"/>
              <a:t> due to concussion injury and disruption of lens metabolism.</a:t>
            </a:r>
          </a:p>
          <a:p>
            <a:pPr marL="514350" indent="-514350"/>
            <a:r>
              <a:rPr lang="en-US" dirty="0" smtClean="0"/>
              <a:t>may occur within minutes or delayed for days to years.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b="1" i="1" u="sng" dirty="0" smtClean="0"/>
              <a:t>Subluxation of the lens: </a:t>
            </a:r>
            <a:r>
              <a:rPr lang="en-US" i="1" dirty="0" smtClean="0"/>
              <a:t>May occur </a:t>
            </a:r>
            <a:r>
              <a:rPr lang="en-US" dirty="0" smtClean="0"/>
              <a:t>due to partial tear of </a:t>
            </a:r>
            <a:r>
              <a:rPr lang="en-US" dirty="0" err="1" smtClean="0"/>
              <a:t>zonules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r>
              <a:rPr lang="en-US" dirty="0" smtClean="0"/>
              <a:t>     The </a:t>
            </a:r>
            <a:r>
              <a:rPr lang="en-US" dirty="0" err="1" smtClean="0"/>
              <a:t>subluxated</a:t>
            </a:r>
            <a:r>
              <a:rPr lang="en-US" dirty="0" smtClean="0"/>
              <a:t> lens is slightly displaced but still present in the pupillary area. </a:t>
            </a:r>
          </a:p>
          <a:p>
            <a:pPr marL="514350" indent="-514350">
              <a:buNone/>
            </a:pPr>
            <a:r>
              <a:rPr lang="en-US" dirty="0" smtClean="0"/>
              <a:t>      On dilatation of the pupil its edge may be seen.</a:t>
            </a:r>
          </a:p>
        </p:txBody>
      </p:sp>
    </p:spTree>
    <p:extLst>
      <p:ext uri="{BB962C8B-B14F-4D97-AF65-F5344CB8AC3E}">
        <p14:creationId xmlns:p14="http://schemas.microsoft.com/office/powerpoint/2010/main" val="2865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personal impact is difficult to define, sometime the lifestyle of the victim is permanently altered</a:t>
            </a:r>
          </a:p>
          <a:p>
            <a:r>
              <a:rPr lang="en-US" dirty="0" smtClean="0"/>
              <a:t>Majority ocular trauma are preventable, </a:t>
            </a:r>
          </a:p>
          <a:p>
            <a:r>
              <a:rPr lang="en-US" dirty="0" smtClean="0"/>
              <a:t>it represent a significant problem in the foreseeable future</a:t>
            </a:r>
          </a:p>
          <a:p>
            <a:r>
              <a:rPr lang="en-US" dirty="0" smtClean="0"/>
              <a:t> public health problem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Traumatic cataracts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26765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26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096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i="1" dirty="0" smtClean="0"/>
              <a:t>4</a:t>
            </a:r>
            <a:r>
              <a:rPr lang="en-US" sz="3800" b="1" i="1" dirty="0" smtClean="0"/>
              <a:t>.    </a:t>
            </a:r>
            <a:r>
              <a:rPr lang="en-US" sz="3800" b="1" i="1" u="sng" dirty="0" smtClean="0"/>
              <a:t>Dislocation of the lens:</a:t>
            </a:r>
            <a:r>
              <a:rPr lang="en-US" sz="3800" i="1" dirty="0" smtClean="0"/>
              <a:t> occurs when rupture of</a:t>
            </a:r>
          </a:p>
          <a:p>
            <a:pPr>
              <a:buNone/>
            </a:pPr>
            <a:r>
              <a:rPr lang="en-US" sz="3800" dirty="0" smtClean="0"/>
              <a:t>       the </a:t>
            </a:r>
            <a:r>
              <a:rPr lang="en-US" sz="3800" dirty="0" err="1" smtClean="0"/>
              <a:t>zonules</a:t>
            </a:r>
            <a:r>
              <a:rPr lang="en-US" sz="3800" dirty="0" smtClean="0"/>
              <a:t> is complete. </a:t>
            </a:r>
          </a:p>
          <a:p>
            <a:pPr>
              <a:buNone/>
            </a:pPr>
            <a:r>
              <a:rPr lang="en-US" sz="3800" dirty="0" smtClean="0"/>
              <a:t>       Dislocation may be intraocular   </a:t>
            </a:r>
          </a:p>
          <a:p>
            <a:pPr>
              <a:buNone/>
            </a:pPr>
            <a:r>
              <a:rPr lang="en-US" sz="3800" dirty="0" smtClean="0"/>
              <a:t>       (anteriorly/</a:t>
            </a:r>
            <a:r>
              <a:rPr lang="en-US" sz="3800" dirty="0" err="1" smtClean="0"/>
              <a:t>posteriorly</a:t>
            </a:r>
            <a:r>
              <a:rPr lang="en-US" sz="3800" dirty="0" smtClean="0"/>
              <a:t>) or may occasionally be </a:t>
            </a:r>
          </a:p>
          <a:p>
            <a:pPr>
              <a:buNone/>
            </a:pPr>
            <a:r>
              <a:rPr lang="en-US" sz="3800" dirty="0" smtClean="0"/>
              <a:t>       extruded outside the globe.</a:t>
            </a:r>
          </a:p>
          <a:p>
            <a:pPr>
              <a:buNone/>
            </a:pPr>
            <a:endParaRPr lang="en-US" sz="3800" b="1" i="1" u="sng" dirty="0" smtClean="0"/>
          </a:p>
          <a:p>
            <a:pPr marL="514350" indent="-514350">
              <a:buAutoNum type="arabicPeriod" startAt="5"/>
            </a:pPr>
            <a:r>
              <a:rPr lang="en-US" sz="3800" b="1" i="1" u="sng" dirty="0" smtClean="0"/>
              <a:t>Tear of the anterior lens capsule : </a:t>
            </a:r>
            <a:r>
              <a:rPr lang="en-US" sz="3800" dirty="0" smtClean="0"/>
              <a:t>with leakage of soft lens mater into the AC.</a:t>
            </a:r>
          </a:p>
          <a:p>
            <a:pPr marL="514350" indent="-514350">
              <a:buNone/>
            </a:pPr>
            <a:endParaRPr lang="en-US" sz="3800" dirty="0" smtClean="0"/>
          </a:p>
          <a:p>
            <a:pPr marL="514350" indent="-514350">
              <a:buAutoNum type="arabicPeriod" startAt="6"/>
            </a:pPr>
            <a:r>
              <a:rPr lang="en-US" sz="3800" b="1" i="1" u="sng" dirty="0" err="1" smtClean="0"/>
              <a:t>Vossius</a:t>
            </a:r>
            <a:r>
              <a:rPr lang="en-US" sz="3800" b="1" i="1" u="sng" dirty="0" smtClean="0"/>
              <a:t> ring</a:t>
            </a:r>
            <a:r>
              <a:rPr lang="en-US" sz="3800" i="1" dirty="0" smtClean="0"/>
              <a:t>. It is a circular ring of brown pigment </a:t>
            </a:r>
            <a:r>
              <a:rPr lang="en-US" sz="3800" dirty="0" smtClean="0"/>
              <a:t>seen on the anterior capsule.</a:t>
            </a:r>
          </a:p>
          <a:p>
            <a:pPr marL="514350" indent="-514350">
              <a:buNone/>
            </a:pPr>
            <a:r>
              <a:rPr lang="en-US" sz="3800" dirty="0" smtClean="0"/>
              <a:t>      It occurs due to striking of the pupillary margin against the crystalline lens.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248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     </a:t>
            </a:r>
            <a:r>
              <a:rPr lang="en-US" sz="3500" b="1" u="sng" dirty="0" smtClean="0"/>
              <a:t>Vitreous</a:t>
            </a:r>
          </a:p>
          <a:p>
            <a:pPr marL="514350" indent="-514350"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i="1" dirty="0" smtClean="0"/>
              <a:t>1. </a:t>
            </a:r>
            <a:r>
              <a:rPr lang="en-US" b="1" i="1" u="sng" dirty="0" smtClean="0"/>
              <a:t>Liquefaction : </a:t>
            </a:r>
            <a:r>
              <a:rPr lang="en-US" dirty="0" smtClean="0"/>
              <a:t>and appearance of clouds of fine</a:t>
            </a:r>
          </a:p>
          <a:p>
            <a:pPr>
              <a:buNone/>
            </a:pPr>
            <a:r>
              <a:rPr lang="en-US" dirty="0" smtClean="0"/>
              <a:t>     pigmentary opacities (most common change).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b="1" i="1" u="sng" dirty="0" smtClean="0"/>
              <a:t>Detachment of the vitreous </a:t>
            </a:r>
            <a:r>
              <a:rPr lang="en-US" i="1" dirty="0" smtClean="0"/>
              <a:t>either anterior or </a:t>
            </a:r>
            <a:r>
              <a:rPr lang="en-US" dirty="0" smtClean="0"/>
              <a:t>posterior.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3.</a:t>
            </a:r>
            <a:r>
              <a:rPr lang="en-US" dirty="0" smtClean="0"/>
              <a:t> </a:t>
            </a:r>
            <a:r>
              <a:rPr lang="en-US" b="1" i="1" u="sng" dirty="0" smtClean="0"/>
              <a:t>Vitreous haemorrhage: </a:t>
            </a:r>
            <a:r>
              <a:rPr lang="en-US" dirty="0" smtClean="0"/>
              <a:t>May give a dark reflex on funduscopy if severe.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i="1" u="sng" dirty="0" smtClean="0"/>
              <a:t>Vitreous </a:t>
            </a:r>
            <a:r>
              <a:rPr lang="en-US" b="1" i="1" u="sng" dirty="0" err="1" smtClean="0"/>
              <a:t>herniation</a:t>
            </a:r>
            <a:r>
              <a:rPr lang="en-US" b="1" i="1" u="sng" dirty="0" smtClean="0"/>
              <a:t> </a:t>
            </a:r>
            <a:r>
              <a:rPr lang="en-US" b="1" i="1" dirty="0" smtClean="0"/>
              <a:t>: </a:t>
            </a:r>
            <a:r>
              <a:rPr lang="en-US" i="1" dirty="0" smtClean="0"/>
              <a:t>into the anterior chamber may </a:t>
            </a:r>
            <a:r>
              <a:rPr lang="en-US" dirty="0" smtClean="0"/>
              <a:t>occur with subluxation or dislocation of the lens, or through a corneoscleral laceration.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i="1" u="sng" dirty="0" smtClean="0"/>
              <a:t>Retina</a:t>
            </a:r>
          </a:p>
          <a:p>
            <a:pPr>
              <a:buNone/>
            </a:pPr>
            <a:endParaRPr lang="en-US" sz="4100" b="1" i="1" u="sng" dirty="0" smtClean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b="1" i="1" u="sng" dirty="0" smtClean="0"/>
              <a:t>oedema</a:t>
            </a:r>
            <a:r>
              <a:rPr lang="en-US" dirty="0" smtClean="0"/>
              <a:t> :</a:t>
            </a:r>
          </a:p>
          <a:p>
            <a:r>
              <a:rPr lang="en-US" b="1" i="1" dirty="0" err="1" smtClean="0"/>
              <a:t>Commotio</a:t>
            </a:r>
            <a:r>
              <a:rPr lang="en-US" b="1" i="1" dirty="0" smtClean="0"/>
              <a:t> </a:t>
            </a:r>
            <a:r>
              <a:rPr lang="en-US" b="1" i="1" dirty="0" err="1" smtClean="0"/>
              <a:t>retinae</a:t>
            </a:r>
            <a:r>
              <a:rPr lang="en-US" b="1" i="1" dirty="0" smtClean="0"/>
              <a:t>:  </a:t>
            </a:r>
            <a:r>
              <a:rPr lang="en-US" dirty="0" smtClean="0"/>
              <a:t>Diffuse retinal oedema.</a:t>
            </a:r>
            <a:endParaRPr lang="en-US" b="1" i="1" dirty="0" smtClean="0"/>
          </a:p>
          <a:p>
            <a:r>
              <a:rPr lang="en-US" b="1" i="1" dirty="0" smtClean="0"/>
              <a:t>Berlin’s oedema. </a:t>
            </a:r>
            <a:r>
              <a:rPr lang="en-US" dirty="0" smtClean="0"/>
              <a:t> Oedema involving the posterior pole (macular) with a ‘</a:t>
            </a:r>
            <a:r>
              <a:rPr lang="en-US" i="1" dirty="0" smtClean="0"/>
              <a:t>cherry-red spot’ in the </a:t>
            </a:r>
            <a:r>
              <a:rPr lang="en-US" i="1" dirty="0" err="1" smtClean="0"/>
              <a:t>foveal</a:t>
            </a:r>
            <a:r>
              <a:rPr lang="en-US" i="1" dirty="0" smtClean="0"/>
              <a:t> region. </a:t>
            </a:r>
          </a:p>
          <a:p>
            <a:pPr>
              <a:buNone/>
            </a:pPr>
            <a:r>
              <a:rPr lang="en-US" i="1" dirty="0" smtClean="0"/>
              <a:t>      It may </a:t>
            </a:r>
            <a:r>
              <a:rPr lang="en-US" dirty="0" smtClean="0"/>
              <a:t>disappear after some days or may be followed by pigmentary changes.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b="1" i="1" u="sng" dirty="0" smtClean="0"/>
              <a:t>Retinal haemorrhages:</a:t>
            </a:r>
            <a:r>
              <a:rPr lang="en-US" i="1" dirty="0" smtClean="0"/>
              <a:t> These are quite common</a:t>
            </a:r>
          </a:p>
          <a:p>
            <a:pPr>
              <a:buNone/>
            </a:pPr>
            <a:r>
              <a:rPr lang="en-US" dirty="0" smtClean="0"/>
              <a:t>      following concussion trauma. Multiple</a:t>
            </a:r>
          </a:p>
          <a:p>
            <a:pPr>
              <a:buNone/>
            </a:pPr>
            <a:r>
              <a:rPr lang="en-US" dirty="0" smtClean="0"/>
              <a:t>      haemorrhages including flame-shaped and  </a:t>
            </a:r>
          </a:p>
          <a:p>
            <a:pPr>
              <a:buNone/>
            </a:pPr>
            <a:r>
              <a:rPr lang="en-US" dirty="0" smtClean="0"/>
              <a:t>      pre-retinal (</a:t>
            </a:r>
            <a:r>
              <a:rPr lang="en-US" dirty="0" err="1" smtClean="0"/>
              <a:t>subhyaloid</a:t>
            </a:r>
            <a:r>
              <a:rPr lang="en-US" dirty="0" smtClean="0"/>
              <a:t>)  haemorrhage .</a:t>
            </a:r>
          </a:p>
          <a:p>
            <a:pPr>
              <a:buNone/>
            </a:pPr>
            <a:r>
              <a:rPr lang="en-US" dirty="0" smtClean="0"/>
              <a:t>      may be associated with traumatic retinopathy.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4706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b="1" i="1" u="sng" dirty="0" smtClean="0"/>
              <a:t>Retinal tears: </a:t>
            </a:r>
            <a:r>
              <a:rPr lang="en-US" i="1" dirty="0" smtClean="0"/>
              <a:t>These may follow a contusion, </a:t>
            </a:r>
            <a:r>
              <a:rPr lang="en-US" dirty="0" smtClean="0"/>
              <a:t>particularly in the peripheral region, especially in eyes already suffering from myopia or senile degenerations.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b="1" i="1" u="sng" dirty="0" smtClean="0"/>
              <a:t>Retinal detachment</a:t>
            </a:r>
            <a:r>
              <a:rPr lang="en-US" i="1" dirty="0" smtClean="0"/>
              <a:t>: It may follow retinal tears or </a:t>
            </a:r>
            <a:r>
              <a:rPr lang="en-US" dirty="0" err="1" smtClean="0"/>
              <a:t>vitreo</a:t>
            </a:r>
            <a:r>
              <a:rPr lang="en-US" dirty="0" smtClean="0"/>
              <a:t>-retinal </a:t>
            </a:r>
            <a:r>
              <a:rPr lang="en-US" dirty="0" err="1" smtClean="0"/>
              <a:t>tractional</a:t>
            </a:r>
            <a:r>
              <a:rPr lang="en-US" dirty="0" smtClean="0"/>
              <a:t> bands.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b="1" i="1" u="sng" dirty="0" smtClean="0"/>
              <a:t>Macular hole</a:t>
            </a:r>
          </a:p>
          <a:p>
            <a:pPr>
              <a:buNone/>
            </a:pPr>
            <a:r>
              <a:rPr lang="en-US" b="1" dirty="0" smtClean="0"/>
              <a:t>  </a:t>
            </a:r>
            <a:endParaRPr lang="en-US" b="1" i="1" u="sng" dirty="0" smtClean="0"/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presentation</a:t>
            </a:r>
          </a:p>
          <a:p>
            <a:r>
              <a:rPr lang="en-US" dirty="0" smtClean="0"/>
              <a:t>Ranges from just reassurance/observation to globe repair, occasionally evisceration or </a:t>
            </a:r>
            <a:r>
              <a:rPr lang="en-US" dirty="0" err="1" smtClean="0"/>
              <a:t>enucleation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73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r>
              <a:rPr lang="en-US" dirty="0" smtClean="0"/>
              <a:t>Safe environment for children</a:t>
            </a:r>
          </a:p>
          <a:p>
            <a:r>
              <a:rPr lang="en-US" dirty="0" smtClean="0"/>
              <a:t>Adult supervision of playing children</a:t>
            </a:r>
          </a:p>
          <a:p>
            <a:r>
              <a:rPr lang="en-US" dirty="0" smtClean="0"/>
              <a:t>Health education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for listening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1"/>
            <a:ext cx="8458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could be simply define as any damage to ocular structure secondary to an unplanned external physical or chemical contact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million cause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 </a:t>
            </a:r>
            <a:r>
              <a:rPr lang="en-US" dirty="0" smtClean="0"/>
              <a:t>is not specific cause of ocular trauma in children</a:t>
            </a:r>
          </a:p>
          <a:p>
            <a:r>
              <a:rPr lang="en-US" dirty="0" smtClean="0"/>
              <a:t>OCULAR TRAUMA IN CHILDREN DO NOT JUST HAPPEN, THEY ARE ACTIVITY RELATED </a:t>
            </a:r>
          </a:p>
          <a:p>
            <a:r>
              <a:rPr lang="en-US" dirty="0" smtClean="0"/>
              <a:t>One classification base on the location and activity of time of injury</a:t>
            </a:r>
          </a:p>
          <a:p>
            <a:pPr>
              <a:buNone/>
            </a:pPr>
            <a:r>
              <a:rPr lang="en-US" dirty="0" smtClean="0"/>
              <a:t>-Unsupervised play</a:t>
            </a:r>
          </a:p>
          <a:p>
            <a:pPr>
              <a:buNone/>
            </a:pPr>
            <a:r>
              <a:rPr lang="en-US" dirty="0" smtClean="0"/>
              <a:t>-Unsupervised play</a:t>
            </a:r>
          </a:p>
          <a:p>
            <a:pPr>
              <a:buNone/>
            </a:pPr>
            <a:r>
              <a:rPr lang="en-US" b="1" dirty="0" smtClean="0"/>
              <a:t>-Unsupervised play</a:t>
            </a:r>
          </a:p>
          <a:p>
            <a:pPr>
              <a:buNone/>
            </a:pPr>
            <a:r>
              <a:rPr lang="en-US" dirty="0" smtClean="0"/>
              <a:t>-domestic, unsupervised</a:t>
            </a:r>
          </a:p>
          <a:p>
            <a:pPr>
              <a:buNone/>
            </a:pPr>
            <a:r>
              <a:rPr lang="en-US" dirty="0" smtClean="0"/>
              <a:t>-sport</a:t>
            </a:r>
          </a:p>
          <a:p>
            <a:pPr>
              <a:buNone/>
            </a:pPr>
            <a:r>
              <a:rPr lang="en-US" dirty="0" smtClean="0"/>
              <a:t>-assault</a:t>
            </a:r>
          </a:p>
          <a:p>
            <a:pPr>
              <a:buNone/>
            </a:pPr>
            <a:r>
              <a:rPr lang="en-US" dirty="0" smtClean="0"/>
              <a:t>-RTA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have the right to play</a:t>
            </a:r>
          </a:p>
          <a:p>
            <a:r>
              <a:rPr lang="en-US" dirty="0" smtClean="0"/>
              <a:t>Play is basic</a:t>
            </a:r>
          </a:p>
          <a:p>
            <a:r>
              <a:rPr lang="en-US" dirty="0" smtClean="0"/>
              <a:t>Play is communicative</a:t>
            </a:r>
          </a:p>
          <a:p>
            <a:r>
              <a:rPr lang="en-US" dirty="0" smtClean="0"/>
              <a:t>Play is expressive</a:t>
            </a:r>
          </a:p>
          <a:p>
            <a:r>
              <a:rPr lang="en-US" dirty="0" smtClean="0"/>
              <a:t>Play is learning to live, not just mere passing of time</a:t>
            </a:r>
          </a:p>
          <a:p>
            <a:r>
              <a:rPr lang="en-US" dirty="0"/>
              <a:t>Children especially, are more susceptible to eye injuries because of their immature motor skills, and their tendency to imitate adult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THEY DO NOT EVALUATE RISK AND DANGER.</a:t>
            </a:r>
          </a:p>
          <a:p>
            <a:r>
              <a:rPr lang="en-US" dirty="0" smtClean="0"/>
              <a:t>They play with hazardous instrument when left within their reach by adult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3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and nature of the injury</a:t>
            </a:r>
          </a:p>
          <a:p>
            <a:pPr>
              <a:buNone/>
            </a:pPr>
            <a:r>
              <a:rPr lang="en-US" dirty="0" smtClean="0"/>
              <a:t>-shape/sharpness of object- pointed objects, stick, pencil pleating needle, pen, blunt source-fist, slap, ball, stone</a:t>
            </a:r>
          </a:p>
          <a:p>
            <a:pPr>
              <a:buNone/>
            </a:pPr>
            <a:r>
              <a:rPr lang="en-US" dirty="0" smtClean="0"/>
              <a:t>-falls</a:t>
            </a:r>
          </a:p>
          <a:p>
            <a:pPr>
              <a:buNone/>
            </a:pPr>
            <a:r>
              <a:rPr lang="en-US" dirty="0" smtClean="0"/>
              <a:t>- Mobile mechanism-</a:t>
            </a:r>
            <a:r>
              <a:rPr lang="en-US" dirty="0" err="1" smtClean="0"/>
              <a:t>guns,missiles</a:t>
            </a:r>
            <a:r>
              <a:rPr lang="en-US" dirty="0" smtClean="0"/>
              <a:t> and projectiles-stoning, plucking of mangoes</a:t>
            </a:r>
          </a:p>
          <a:p>
            <a:pPr>
              <a:buNone/>
            </a:pPr>
            <a:r>
              <a:rPr lang="en-US" dirty="0" smtClean="0"/>
              <a:t>-explosive devices like fireworks,  explosion of carbonated drinks in glass bottles, bomb</a:t>
            </a:r>
          </a:p>
          <a:p>
            <a:pPr>
              <a:buNone/>
            </a:pPr>
            <a:r>
              <a:rPr lang="en-US" dirty="0" smtClean="0"/>
              <a:t>-chemicals, accidental, TEM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11061</TotalTime>
  <Words>1858</Words>
  <Application>Microsoft Office PowerPoint</Application>
  <PresentationFormat>On-screen Show (4:3)</PresentationFormat>
  <Paragraphs>271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Clarity</vt:lpstr>
      <vt:lpstr>1_Clarity</vt:lpstr>
      <vt:lpstr>A campaign against ocular injury in children</vt:lpstr>
      <vt:lpstr>Introduction </vt:lpstr>
      <vt:lpstr> </vt:lpstr>
      <vt:lpstr>Consequences </vt:lpstr>
      <vt:lpstr>PowerPoint Presentation</vt:lpstr>
      <vt:lpstr>definition</vt:lpstr>
      <vt:lpstr>A million cause </vt:lpstr>
      <vt:lpstr>Play </vt:lpstr>
      <vt:lpstr>OTHERS</vt:lpstr>
      <vt:lpstr>Pencils and why </vt:lpstr>
      <vt:lpstr>Essence </vt:lpstr>
      <vt:lpstr>Burden </vt:lpstr>
      <vt:lpstr>Distribution </vt:lpstr>
      <vt:lpstr>PowerPoint Presentation</vt:lpstr>
      <vt:lpstr>pathophysiology</vt:lpstr>
      <vt:lpstr>Blunt trauma</vt:lpstr>
      <vt:lpstr>PowerPoint Presentation</vt:lpstr>
      <vt:lpstr>When these happens</vt:lpstr>
      <vt:lpstr>PowerPoint Presentation</vt:lpstr>
      <vt:lpstr>classification</vt:lpstr>
      <vt:lpstr>PowerPoint Presentation</vt:lpstr>
      <vt:lpstr>PowerPoint Presentation</vt:lpstr>
      <vt:lpstr>State of the pupil</vt:lpstr>
      <vt:lpstr>PowerPoint Presentation</vt:lpstr>
      <vt:lpstr>PowerPoint Presentation</vt:lpstr>
      <vt:lpstr>PowerPoint Presentation</vt:lpstr>
      <vt:lpstr>PowerPoint Presentation</vt:lpstr>
      <vt:lpstr>Assessment </vt:lpstr>
      <vt:lpstr>Blunt trauma: Mechanism of damage</vt:lpstr>
      <vt:lpstr>PowerPoint Presentation</vt:lpstr>
      <vt:lpstr>PowerPoint Presentation</vt:lpstr>
      <vt:lpstr>PowerPoint Presentation</vt:lpstr>
      <vt:lpstr>PowerPoint Presentation</vt:lpstr>
      <vt:lpstr>Corneal laceration with uveal prolapse</vt:lpstr>
      <vt:lpstr>PowerPoint Presentation</vt:lpstr>
      <vt:lpstr>(a) Hyphema       (b) corneal blood                                staining</vt:lpstr>
      <vt:lpstr>PowerPoint Presentation</vt:lpstr>
      <vt:lpstr>PowerPoint Presentation</vt:lpstr>
      <vt:lpstr>PowerPoint Presentation</vt:lpstr>
      <vt:lpstr>Traumatic cataracts</vt:lpstr>
      <vt:lpstr>PowerPoint Presentation</vt:lpstr>
      <vt:lpstr>PowerPoint Presentation</vt:lpstr>
      <vt:lpstr>PowerPoint Presentation</vt:lpstr>
      <vt:lpstr>PowerPoint Presentation</vt:lpstr>
      <vt:lpstr>Treatment </vt:lpstr>
      <vt:lpstr>Best treatment</vt:lpstr>
      <vt:lpstr>Thanks for listening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clinic FMC Birin Kudu</dc:title>
  <dc:creator>HP USER</dc:creator>
  <cp:lastModifiedBy>user</cp:lastModifiedBy>
  <cp:revision>66</cp:revision>
  <dcterms:created xsi:type="dcterms:W3CDTF">2012-12-10T19:09:15Z</dcterms:created>
  <dcterms:modified xsi:type="dcterms:W3CDTF">2019-07-24T09:20:18Z</dcterms:modified>
</cp:coreProperties>
</file>